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9"/>
  </p:handoutMasterIdLst>
  <p:sldIdLst>
    <p:sldId id="261" r:id="rId2"/>
    <p:sldId id="262" r:id="rId3"/>
    <p:sldId id="270" r:id="rId4"/>
    <p:sldId id="271" r:id="rId5"/>
    <p:sldId id="263" r:id="rId6"/>
    <p:sldId id="272" r:id="rId7"/>
    <p:sldId id="273" r:id="rId8"/>
    <p:sldId id="264" r:id="rId9"/>
    <p:sldId id="274" r:id="rId10"/>
    <p:sldId id="265" r:id="rId11"/>
    <p:sldId id="266" r:id="rId12"/>
    <p:sldId id="267" r:id="rId13"/>
    <p:sldId id="276" r:id="rId14"/>
    <p:sldId id="277" r:id="rId15"/>
    <p:sldId id="275" r:id="rId16"/>
    <p:sldId id="268" r:id="rId17"/>
    <p:sldId id="269" r:id="rId18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789B"/>
    <a:srgbClr val="4646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30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3653DB1-AD8E-4269-9976-3D125AAA9DBB}" type="datetimeFigureOut">
              <a:rPr lang="fr-FR"/>
              <a:pPr/>
              <a:t>17/02/2016</a:t>
            </a:fld>
            <a:endParaRPr lang="fr-FR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CCF2B3F-B709-4C65-A1F2-352D3E578FCB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9C5ED-A882-4DCD-906C-28D905C852DA}" type="datetimeFigureOut">
              <a:rPr lang="fr-FR"/>
              <a:pPr>
                <a:defRPr/>
              </a:pPr>
              <a:t>17/02/2016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4DBCC-4ECC-4D59-8F8E-D65B354970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21798-E244-4F39-B1CF-38D2AF69C44D}" type="datetimeFigureOut">
              <a:rPr lang="fr-FR"/>
              <a:pPr>
                <a:defRPr/>
              </a:pPr>
              <a:t>17/02/2016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1D256-E0CD-4836-A7C1-8C94E2D386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D22F7-7F23-469F-BD93-972A2A9C3F9D}" type="datetimeFigureOut">
              <a:rPr lang="fr-FR"/>
              <a:pPr>
                <a:defRPr/>
              </a:pPr>
              <a:t>17/02/2016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8187F-395B-4B70-8451-11544B11D5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C0F52-6580-49A5-8A85-56C8BE9D4BC8}" type="datetimeFigureOut">
              <a:rPr lang="fr-FR"/>
              <a:pPr>
                <a:defRPr/>
              </a:pPr>
              <a:t>17/02/2016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72E37-9E55-471C-96F9-6A7AC67742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11BC-C0E3-4BB5-A71D-9D7DCFA41A5A}" type="datetimeFigureOut">
              <a:rPr lang="fr-FR"/>
              <a:pPr>
                <a:defRPr/>
              </a:pPr>
              <a:t>17/02/2016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33EDE-5561-4A33-8516-65B6A11CF1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EB0A9-D5E6-4B6D-BE14-9AC4657BA317}" type="datetimeFigureOut">
              <a:rPr lang="fr-FR"/>
              <a:pPr>
                <a:defRPr/>
              </a:pPr>
              <a:t>17/02/2016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AD54C-6A2A-4AB1-B037-C98F63774F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38207-0092-4D44-8F97-329994215306}" type="datetimeFigureOut">
              <a:rPr lang="fr-FR"/>
              <a:pPr>
                <a:defRPr/>
              </a:pPr>
              <a:t>17/02/2016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BDE33-E5EC-4A47-8123-7567BC9615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6AA56-7D67-4B1F-A46B-E440462AE734}" type="datetimeFigureOut">
              <a:rPr lang="fr-FR"/>
              <a:pPr>
                <a:defRPr/>
              </a:pPr>
              <a:t>17/02/2016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D089D-182E-423C-B63F-A45EFC0B7D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2C129-16CE-415F-B191-8D0C90423AFC}" type="datetimeFigureOut">
              <a:rPr lang="fr-FR"/>
              <a:pPr>
                <a:defRPr/>
              </a:pPr>
              <a:t>17/02/2016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389D3-F4EA-4381-8366-20A87591CC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DC3D8-F88F-4268-976B-520032286820}" type="datetimeFigureOut">
              <a:rPr lang="fr-FR"/>
              <a:pPr>
                <a:defRPr/>
              </a:pPr>
              <a:t>17/02/2016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35A68-8FFF-4A7C-A965-2DD2983A67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65503-9A53-487E-AC41-DDAC49CFC097}" type="datetimeFigureOut">
              <a:rPr lang="fr-FR"/>
              <a:pPr>
                <a:defRPr/>
              </a:pPr>
              <a:t>17/02/2016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76DFB-E8ED-4A8D-B411-9E96C6BD7D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1B1A2B-1689-43DE-BC82-DF0625C1F979}" type="datetimeFigureOut">
              <a:rPr lang="fr-FR"/>
              <a:pPr>
                <a:defRPr/>
              </a:pPr>
              <a:t>17/02/2016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181787-CEEA-462F-9B34-6D99B8D0503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r.wikipedia.org/wiki/Arce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 3" descr="00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ZoneTexte 7"/>
          <p:cNvSpPr txBox="1">
            <a:spLocks noChangeArrowheads="1"/>
          </p:cNvSpPr>
          <p:nvPr/>
        </p:nvSpPr>
        <p:spPr bwMode="auto">
          <a:xfrm>
            <a:off x="1139825" y="1249363"/>
            <a:ext cx="5589588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>
                <a:solidFill>
                  <a:srgbClr val="00789B"/>
                </a:solidFill>
              </a:rPr>
              <a:t>Pilote 4G </a:t>
            </a:r>
          </a:p>
          <a:p>
            <a:r>
              <a:rPr lang="fr-FR">
                <a:solidFill>
                  <a:srgbClr val="00789B"/>
                </a:solidFill>
              </a:rPr>
              <a:t>Rieux - Latrape</a:t>
            </a:r>
          </a:p>
          <a:p>
            <a:endParaRPr lang="fr-FR">
              <a:solidFill>
                <a:srgbClr val="00789B"/>
              </a:solidFill>
            </a:endParaRPr>
          </a:p>
          <a:p>
            <a:endParaRPr lang="fr-FR">
              <a:solidFill>
                <a:srgbClr val="00789B"/>
              </a:solidFill>
            </a:endParaRPr>
          </a:p>
          <a:p>
            <a:r>
              <a:rPr lang="fr-FR">
                <a:solidFill>
                  <a:srgbClr val="00789B"/>
                </a:solidFill>
              </a:rPr>
              <a:t>Du Haut Débit vers le Très Haut Débit </a:t>
            </a:r>
          </a:p>
        </p:txBody>
      </p:sp>
      <p:sp>
        <p:nvSpPr>
          <p:cNvPr id="13315" name="ZoneTexte 8"/>
          <p:cNvSpPr txBox="1">
            <a:spLocks noChangeArrowheads="1"/>
          </p:cNvSpPr>
          <p:nvPr/>
        </p:nvSpPr>
        <p:spPr bwMode="auto">
          <a:xfrm>
            <a:off x="220663" y="6470650"/>
            <a:ext cx="434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464646"/>
                </a:solidFill>
                <a:latin typeface="Calibri" pitchFamily="34" charset="0"/>
              </a:rPr>
              <a:t>17 Février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1" descr="BB-0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Image 2" descr="DD-03.png"/>
          <p:cNvPicPr>
            <a:picLocks noChangeAspect="1"/>
          </p:cNvPicPr>
          <p:nvPr/>
        </p:nvPicPr>
        <p:blipFill>
          <a:blip r:embed="rId3"/>
          <a:srcRect t="10268"/>
          <a:stretch>
            <a:fillRect/>
          </a:stretch>
        </p:blipFill>
        <p:spPr bwMode="auto">
          <a:xfrm>
            <a:off x="0" y="1588"/>
            <a:ext cx="9144000" cy="615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ZoneTexte 4"/>
          <p:cNvSpPr txBox="1">
            <a:spLocks noChangeArrowheads="1"/>
          </p:cNvSpPr>
          <p:nvPr/>
        </p:nvSpPr>
        <p:spPr bwMode="auto">
          <a:xfrm>
            <a:off x="687388" y="130175"/>
            <a:ext cx="8210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>
                <a:solidFill>
                  <a:srgbClr val="464646"/>
                </a:solidFill>
              </a:rPr>
              <a:t>Objectif du futur réseau 4G fixe</a:t>
            </a:r>
          </a:p>
          <a:p>
            <a:r>
              <a:rPr lang="fr-FR" sz="2000">
                <a:solidFill>
                  <a:srgbClr val="464646"/>
                </a:solidFill>
              </a:rPr>
              <a:t>Choix de la 4G fixe</a:t>
            </a:r>
          </a:p>
        </p:txBody>
      </p:sp>
      <p:sp>
        <p:nvSpPr>
          <p:cNvPr id="19461" name="ZoneTexte 5"/>
          <p:cNvSpPr txBox="1">
            <a:spLocks noChangeArrowheads="1"/>
          </p:cNvSpPr>
          <p:nvPr/>
        </p:nvSpPr>
        <p:spPr bwMode="auto">
          <a:xfrm>
            <a:off x="409575" y="6461125"/>
            <a:ext cx="3730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00789B"/>
                </a:solidFill>
                <a:latin typeface="Calibri" pitchFamily="34" charset="0"/>
              </a:rPr>
              <a:t>02</a:t>
            </a:r>
            <a:r>
              <a:rPr lang="fr-FR" sz="1200">
                <a:solidFill>
                  <a:srgbClr val="464646"/>
                </a:solidFill>
                <a:latin typeface="Calibri" pitchFamily="34" charset="0"/>
              </a:rPr>
              <a:t> I Objectif du futur réseau 4G fixe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60463" y="1984375"/>
            <a:ext cx="7080250" cy="3536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fr-FR" b="1">
                <a:solidFill>
                  <a:srgbClr val="00789B"/>
                </a:solidFill>
              </a:rPr>
              <a:t>Pourquoi choisir la 4G Fixe ? </a:t>
            </a:r>
          </a:p>
          <a:p>
            <a:pPr>
              <a:lnSpc>
                <a:spcPct val="120000"/>
              </a:lnSpc>
            </a:pPr>
            <a:endParaRPr lang="fr-FR" sz="2400" b="1">
              <a:solidFill>
                <a:srgbClr val="00789B"/>
              </a:solidFill>
            </a:endParaRP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fr-FR"/>
              <a:t>Les besoins en internet évoluent sans cesse et de nouveaux usages vont nécessiter des débits de plus en plus importants.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fr-FR"/>
              <a:t>C’est dans cette optique que le Conseil Départemental a entrepris de moderniser son réseau hertzien et de le faire franchir une étape significative avec la 4G fixe.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fr-FR" altLang="ja-JP"/>
              <a:t>La solution 4G va permettre d’offrir des débits  à 30 Mbps et donc de prétendre à la dénomination de solution THD, gage de pérennité pour les usagers.  </a:t>
            </a:r>
            <a:r>
              <a:rPr lang="fr-FR" sz="20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 4" descr="00-0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ZoneTexte 6"/>
          <p:cNvSpPr txBox="1">
            <a:spLocks noChangeArrowheads="1"/>
          </p:cNvSpPr>
          <p:nvPr/>
        </p:nvSpPr>
        <p:spPr bwMode="auto">
          <a:xfrm>
            <a:off x="549275" y="1939925"/>
            <a:ext cx="8210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5400">
                <a:solidFill>
                  <a:srgbClr val="00789B"/>
                </a:solidFill>
              </a:rPr>
              <a:t>03</a:t>
            </a:r>
            <a:r>
              <a:rPr lang="fr-FR"/>
              <a:t>  </a:t>
            </a:r>
            <a:r>
              <a:rPr lang="fr-FR" sz="3200">
                <a:solidFill>
                  <a:srgbClr val="464646"/>
                </a:solidFill>
              </a:rPr>
              <a:t>Sites retenus pour l’expérimentation</a:t>
            </a:r>
          </a:p>
        </p:txBody>
      </p:sp>
      <p:sp>
        <p:nvSpPr>
          <p:cNvPr id="20484" name="ZoneTexte 7"/>
          <p:cNvSpPr txBox="1">
            <a:spLocks noChangeArrowheads="1"/>
          </p:cNvSpPr>
          <p:nvPr/>
        </p:nvSpPr>
        <p:spPr bwMode="auto">
          <a:xfrm>
            <a:off x="1390650" y="3590925"/>
            <a:ext cx="5699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464646"/>
                </a:solidFill>
              </a:rPr>
              <a:t>Latrape / Rieux</a:t>
            </a:r>
          </a:p>
        </p:txBody>
      </p:sp>
      <p:sp>
        <p:nvSpPr>
          <p:cNvPr id="20485" name="ZoneTexte 8"/>
          <p:cNvSpPr txBox="1">
            <a:spLocks noChangeArrowheads="1"/>
          </p:cNvSpPr>
          <p:nvPr/>
        </p:nvSpPr>
        <p:spPr bwMode="auto">
          <a:xfrm>
            <a:off x="409575" y="6461125"/>
            <a:ext cx="3730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00789B"/>
                </a:solidFill>
                <a:latin typeface="Calibri" pitchFamily="34" charset="0"/>
              </a:rPr>
              <a:t>03</a:t>
            </a:r>
            <a:r>
              <a:rPr lang="fr-FR" sz="1200">
                <a:solidFill>
                  <a:srgbClr val="464646"/>
                </a:solidFill>
                <a:latin typeface="Calibri" pitchFamily="34" charset="0"/>
              </a:rPr>
              <a:t> I Sites retenus pour l’expérimentation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 1" descr="BB-0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Image 2" descr="DD-03.png"/>
          <p:cNvPicPr>
            <a:picLocks noChangeAspect="1"/>
          </p:cNvPicPr>
          <p:nvPr/>
        </p:nvPicPr>
        <p:blipFill>
          <a:blip r:embed="rId3"/>
          <a:srcRect t="10268"/>
          <a:stretch>
            <a:fillRect/>
          </a:stretch>
        </p:blipFill>
        <p:spPr bwMode="auto">
          <a:xfrm>
            <a:off x="0" y="-6350"/>
            <a:ext cx="9144000" cy="61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ZoneTexte 4"/>
          <p:cNvSpPr txBox="1">
            <a:spLocks noChangeArrowheads="1"/>
          </p:cNvSpPr>
          <p:nvPr/>
        </p:nvSpPr>
        <p:spPr bwMode="auto">
          <a:xfrm>
            <a:off x="687388" y="130175"/>
            <a:ext cx="8210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>
                <a:solidFill>
                  <a:srgbClr val="464646"/>
                </a:solidFill>
              </a:rPr>
              <a:t>Sites retenus pour l’expérimentation</a:t>
            </a:r>
          </a:p>
          <a:p>
            <a:r>
              <a:rPr lang="fr-FR" sz="2000">
                <a:solidFill>
                  <a:srgbClr val="464646"/>
                </a:solidFill>
              </a:rPr>
              <a:t>Latrape / Rieux</a:t>
            </a:r>
          </a:p>
        </p:txBody>
      </p:sp>
      <p:sp>
        <p:nvSpPr>
          <p:cNvPr id="21509" name="ZoneTexte 5"/>
          <p:cNvSpPr txBox="1">
            <a:spLocks noChangeArrowheads="1"/>
          </p:cNvSpPr>
          <p:nvPr/>
        </p:nvSpPr>
        <p:spPr bwMode="auto">
          <a:xfrm>
            <a:off x="409575" y="6461125"/>
            <a:ext cx="373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00789B"/>
                </a:solidFill>
                <a:latin typeface="Calibri" pitchFamily="34" charset="0"/>
              </a:rPr>
              <a:t>03</a:t>
            </a:r>
            <a:r>
              <a:rPr lang="fr-FR" sz="1200">
                <a:solidFill>
                  <a:srgbClr val="464646"/>
                </a:solidFill>
                <a:latin typeface="Calibri" pitchFamily="34" charset="0"/>
              </a:rPr>
              <a:t> I Sites retenus pour l’expérimentation</a:t>
            </a:r>
          </a:p>
          <a:p>
            <a:endParaRPr lang="fr-FR" sz="1200">
              <a:solidFill>
                <a:srgbClr val="464646"/>
              </a:solidFill>
              <a:latin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55713" y="1963738"/>
            <a:ext cx="7080250" cy="4435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fr-FR" b="1">
                <a:solidFill>
                  <a:srgbClr val="00789B"/>
                </a:solidFill>
              </a:rPr>
              <a:t>&gt; </a:t>
            </a:r>
            <a:r>
              <a:rPr lang="fr-FR" sz="2400" b="1">
                <a:solidFill>
                  <a:srgbClr val="00789B"/>
                </a:solidFill>
              </a:rPr>
              <a:t>Sites Retenus</a:t>
            </a:r>
            <a:endParaRPr lang="fr-FR"/>
          </a:p>
          <a:p>
            <a:r>
              <a:rPr lang="fr-FR" b="1"/>
              <a:t> </a:t>
            </a:r>
          </a:p>
          <a:p>
            <a:r>
              <a:rPr lang="fr-FR"/>
              <a:t>2 Stations radio déjà existantes qui vont évoluer vers la nouvelle technologie: </a:t>
            </a:r>
          </a:p>
          <a:p>
            <a:endParaRPr lang="fr-FR" b="1"/>
          </a:p>
          <a:p>
            <a:r>
              <a:rPr lang="fr-FR" b="1"/>
              <a:t>Latrape</a:t>
            </a:r>
            <a:r>
              <a:rPr lang="fr-FR"/>
              <a:t>, évolution du matériel implanté sur le château d’eau</a:t>
            </a:r>
          </a:p>
          <a:p>
            <a:r>
              <a:rPr lang="fr-FR" b="1"/>
              <a:t>Rieux</a:t>
            </a:r>
            <a:r>
              <a:rPr lang="fr-FR"/>
              <a:t>, évolution du matériel implanté sur le château d’eau</a:t>
            </a:r>
          </a:p>
          <a:p>
            <a:pPr algn="just" eaLnBrk="0" hangingPunct="0">
              <a:buFont typeface="Arial" charset="0"/>
              <a:buChar char="•"/>
            </a:pPr>
            <a:endParaRPr lang="fr-FR"/>
          </a:p>
          <a:p>
            <a:r>
              <a:rPr lang="fr-FR" b="1">
                <a:solidFill>
                  <a:srgbClr val="00789B"/>
                </a:solidFill>
              </a:rPr>
              <a:t>Un projet précurseur en France</a:t>
            </a:r>
          </a:p>
          <a:p>
            <a:r>
              <a:rPr lang="fr-FR"/>
              <a:t>Premier projet français sur cette bande de fréquence.</a:t>
            </a:r>
          </a:p>
          <a:p>
            <a:r>
              <a:rPr lang="fr-FR"/>
              <a:t>Une bande de fréquence identique à celle déjà utilisée.</a:t>
            </a:r>
          </a:p>
          <a:p>
            <a:r>
              <a:rPr lang="fr-FR"/>
              <a:t>La prise en charge du matériel et de l’installation chez l’usager par le Département.</a:t>
            </a:r>
          </a:p>
          <a:p>
            <a:pPr algn="just" eaLnBrk="0" hangingPunct="0">
              <a:buFont typeface="Arial" charset="0"/>
              <a:buNone/>
            </a:pPr>
            <a:endParaRPr lang="fr-FR" sz="2000"/>
          </a:p>
          <a:p>
            <a:r>
              <a:rPr lang="fr-FR" sz="20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 1" descr="BB-0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Image 2" descr="DD-03.png"/>
          <p:cNvPicPr>
            <a:picLocks noChangeAspect="1"/>
          </p:cNvPicPr>
          <p:nvPr/>
        </p:nvPicPr>
        <p:blipFill>
          <a:blip r:embed="rId3"/>
          <a:srcRect t="10268"/>
          <a:stretch>
            <a:fillRect/>
          </a:stretch>
        </p:blipFill>
        <p:spPr bwMode="auto">
          <a:xfrm>
            <a:off x="0" y="-6350"/>
            <a:ext cx="9144000" cy="61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ZoneTexte 4"/>
          <p:cNvSpPr txBox="1">
            <a:spLocks noChangeArrowheads="1"/>
          </p:cNvSpPr>
          <p:nvPr/>
        </p:nvSpPr>
        <p:spPr bwMode="auto">
          <a:xfrm>
            <a:off x="687388" y="130175"/>
            <a:ext cx="8210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>
                <a:solidFill>
                  <a:srgbClr val="464646"/>
                </a:solidFill>
              </a:rPr>
              <a:t>Sites retenus pour l’expérimentation</a:t>
            </a:r>
          </a:p>
          <a:p>
            <a:r>
              <a:rPr lang="fr-FR" sz="2000">
                <a:solidFill>
                  <a:srgbClr val="464646"/>
                </a:solidFill>
              </a:rPr>
              <a:t>Latrape / Rieux</a:t>
            </a:r>
          </a:p>
        </p:txBody>
      </p:sp>
      <p:sp>
        <p:nvSpPr>
          <p:cNvPr id="32773" name="ZoneTexte 5"/>
          <p:cNvSpPr txBox="1">
            <a:spLocks noChangeArrowheads="1"/>
          </p:cNvSpPr>
          <p:nvPr/>
        </p:nvSpPr>
        <p:spPr bwMode="auto">
          <a:xfrm>
            <a:off x="409575" y="6461125"/>
            <a:ext cx="373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00789B"/>
                </a:solidFill>
                <a:latin typeface="Calibri" pitchFamily="34" charset="0"/>
              </a:rPr>
              <a:t>03</a:t>
            </a:r>
            <a:r>
              <a:rPr lang="fr-FR" sz="1200">
                <a:solidFill>
                  <a:srgbClr val="464646"/>
                </a:solidFill>
                <a:latin typeface="Calibri" pitchFamily="34" charset="0"/>
              </a:rPr>
              <a:t> I Sites retenus pour l’expérimentation</a:t>
            </a:r>
          </a:p>
          <a:p>
            <a:endParaRPr lang="fr-FR" sz="1200">
              <a:solidFill>
                <a:srgbClr val="464646"/>
              </a:solidFill>
              <a:latin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06513" y="1679575"/>
            <a:ext cx="7080250" cy="1139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fr-FR" b="1">
                <a:solidFill>
                  <a:srgbClr val="00789B"/>
                </a:solidFill>
              </a:rPr>
              <a:t>&gt; </a:t>
            </a:r>
            <a:r>
              <a:rPr lang="fr-FR" sz="2400" b="1">
                <a:solidFill>
                  <a:srgbClr val="00789B"/>
                </a:solidFill>
              </a:rPr>
              <a:t>Couverture Latrape</a:t>
            </a:r>
          </a:p>
          <a:p>
            <a:endParaRPr lang="fr-FR" sz="2000"/>
          </a:p>
          <a:p>
            <a:r>
              <a:rPr lang="fr-FR" sz="2000">
                <a:latin typeface="Calibri" pitchFamily="34" charset="0"/>
              </a:rPr>
              <a:t> </a:t>
            </a:r>
          </a:p>
        </p:txBody>
      </p:sp>
      <p:pic>
        <p:nvPicPr>
          <p:cNvPr id="32776" name="Picture 2" descr="Expé_4G_Latra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4450" y="2343150"/>
            <a:ext cx="656431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 1" descr="BB-0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Image 2" descr="DD-03.png"/>
          <p:cNvPicPr>
            <a:picLocks noChangeAspect="1"/>
          </p:cNvPicPr>
          <p:nvPr/>
        </p:nvPicPr>
        <p:blipFill>
          <a:blip r:embed="rId3"/>
          <a:srcRect t="10268"/>
          <a:stretch>
            <a:fillRect/>
          </a:stretch>
        </p:blipFill>
        <p:spPr bwMode="auto">
          <a:xfrm>
            <a:off x="0" y="-6350"/>
            <a:ext cx="9144000" cy="61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ZoneTexte 4"/>
          <p:cNvSpPr txBox="1">
            <a:spLocks noChangeArrowheads="1"/>
          </p:cNvSpPr>
          <p:nvPr/>
        </p:nvSpPr>
        <p:spPr bwMode="auto">
          <a:xfrm>
            <a:off x="687388" y="130175"/>
            <a:ext cx="8210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>
                <a:solidFill>
                  <a:srgbClr val="464646"/>
                </a:solidFill>
              </a:rPr>
              <a:t>Sites retenus pour l’expérimentation</a:t>
            </a:r>
          </a:p>
          <a:p>
            <a:r>
              <a:rPr lang="fr-FR" sz="2000">
                <a:solidFill>
                  <a:srgbClr val="464646"/>
                </a:solidFill>
              </a:rPr>
              <a:t>Latrape / Rieux</a:t>
            </a:r>
          </a:p>
        </p:txBody>
      </p:sp>
      <p:sp>
        <p:nvSpPr>
          <p:cNvPr id="33797" name="ZoneTexte 5"/>
          <p:cNvSpPr txBox="1">
            <a:spLocks noChangeArrowheads="1"/>
          </p:cNvSpPr>
          <p:nvPr/>
        </p:nvSpPr>
        <p:spPr bwMode="auto">
          <a:xfrm>
            <a:off x="409575" y="6461125"/>
            <a:ext cx="3730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00789B"/>
                </a:solidFill>
                <a:latin typeface="Calibri" pitchFamily="34" charset="0"/>
              </a:rPr>
              <a:t>03</a:t>
            </a:r>
            <a:r>
              <a:rPr lang="fr-FR" sz="1200">
                <a:solidFill>
                  <a:srgbClr val="464646"/>
                </a:solidFill>
                <a:latin typeface="Calibri" pitchFamily="34" charset="0"/>
              </a:rPr>
              <a:t> I Sites retenus pour l’expérimentation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306513" y="1679575"/>
            <a:ext cx="7080250" cy="1139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fr-FR" b="1">
                <a:solidFill>
                  <a:srgbClr val="00789B"/>
                </a:solidFill>
              </a:rPr>
              <a:t>&gt; </a:t>
            </a:r>
            <a:r>
              <a:rPr lang="fr-FR" sz="2400" b="1">
                <a:solidFill>
                  <a:srgbClr val="00789B"/>
                </a:solidFill>
              </a:rPr>
              <a:t>Couverture Rieux</a:t>
            </a:r>
          </a:p>
          <a:p>
            <a:endParaRPr lang="fr-FR" sz="2000"/>
          </a:p>
          <a:p>
            <a:r>
              <a:rPr lang="fr-FR" sz="2000">
                <a:latin typeface="Calibri" pitchFamily="34" charset="0"/>
              </a:rPr>
              <a:t> </a:t>
            </a:r>
          </a:p>
        </p:txBody>
      </p:sp>
      <p:pic>
        <p:nvPicPr>
          <p:cNvPr id="33799" name="Picture 2" descr="Expé_4G_Rieu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6513" y="2249488"/>
            <a:ext cx="63722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 1" descr="BB-0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Image 2" descr="DD-03.png"/>
          <p:cNvPicPr>
            <a:picLocks noChangeAspect="1"/>
          </p:cNvPicPr>
          <p:nvPr/>
        </p:nvPicPr>
        <p:blipFill>
          <a:blip r:embed="rId3"/>
          <a:srcRect t="10268"/>
          <a:stretch>
            <a:fillRect/>
          </a:stretch>
        </p:blipFill>
        <p:spPr bwMode="auto">
          <a:xfrm>
            <a:off x="0" y="-6350"/>
            <a:ext cx="9144000" cy="61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ZoneTexte 4"/>
          <p:cNvSpPr txBox="1">
            <a:spLocks noChangeArrowheads="1"/>
          </p:cNvSpPr>
          <p:nvPr/>
        </p:nvSpPr>
        <p:spPr bwMode="auto">
          <a:xfrm>
            <a:off x="687388" y="130175"/>
            <a:ext cx="8210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>
                <a:solidFill>
                  <a:srgbClr val="464646"/>
                </a:solidFill>
              </a:rPr>
              <a:t>Sites retenus pour l’expérimentation</a:t>
            </a:r>
          </a:p>
          <a:p>
            <a:r>
              <a:rPr lang="fr-FR" sz="2000">
                <a:solidFill>
                  <a:srgbClr val="464646"/>
                </a:solidFill>
              </a:rPr>
              <a:t>Latrape / Rieux</a:t>
            </a:r>
          </a:p>
        </p:txBody>
      </p:sp>
      <p:sp>
        <p:nvSpPr>
          <p:cNvPr id="31749" name="ZoneTexte 5"/>
          <p:cNvSpPr txBox="1">
            <a:spLocks noChangeArrowheads="1"/>
          </p:cNvSpPr>
          <p:nvPr/>
        </p:nvSpPr>
        <p:spPr bwMode="auto">
          <a:xfrm>
            <a:off x="409575" y="6461125"/>
            <a:ext cx="3730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00789B"/>
                </a:solidFill>
                <a:latin typeface="Calibri" pitchFamily="34" charset="0"/>
              </a:rPr>
              <a:t>03</a:t>
            </a:r>
            <a:r>
              <a:rPr lang="fr-FR" sz="1200">
                <a:solidFill>
                  <a:srgbClr val="464646"/>
                </a:solidFill>
                <a:latin typeface="Calibri" pitchFamily="34" charset="0"/>
              </a:rPr>
              <a:t> I Titre de la présentation I date de la présentation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60463" y="1792288"/>
            <a:ext cx="5797550" cy="5095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/>
              <a:t>La 4G Fixe nécessite l’installation d’une antenne extérieure chez le client final.</a:t>
            </a:r>
          </a:p>
          <a:p>
            <a:endParaRPr lang="fr-FR"/>
          </a:p>
          <a:p>
            <a:r>
              <a:rPr lang="fr-FR"/>
              <a:t>Ce type de configuration permet d’avoir des antennes émettant à faible puissance 100 mW, à comparer aux quelques Watts des téléphones 4G.</a:t>
            </a:r>
          </a:p>
          <a:p>
            <a:endParaRPr lang="fr-FR" b="1">
              <a:solidFill>
                <a:srgbClr val="00789B"/>
              </a:solidFill>
            </a:endParaRPr>
          </a:p>
          <a:p>
            <a:r>
              <a:rPr lang="fr-FR" b="1">
                <a:solidFill>
                  <a:srgbClr val="00789B"/>
                </a:solidFill>
              </a:rPr>
              <a:t>Matériel Extérieur chez le client</a:t>
            </a:r>
            <a:r>
              <a:rPr lang="fr-FR" b="1">
                <a:solidFill>
                  <a:srgbClr val="F2932E"/>
                </a:solidFill>
              </a:rPr>
              <a:t> </a:t>
            </a:r>
          </a:p>
          <a:p>
            <a:r>
              <a:rPr lang="fr-FR"/>
              <a:t>Un équipement extérieur placé sur le toit de l’habitation</a:t>
            </a:r>
          </a:p>
          <a:p>
            <a:r>
              <a:rPr lang="fr-FR"/>
              <a:t>22,5x22,0x6,6 cm </a:t>
            </a:r>
          </a:p>
          <a:p>
            <a:r>
              <a:rPr lang="fr-FR"/>
              <a:t>Poids de 1 kg</a:t>
            </a:r>
          </a:p>
          <a:p>
            <a:endParaRPr lang="fr-FR"/>
          </a:p>
          <a:p>
            <a:r>
              <a:rPr lang="fr-FR" b="1">
                <a:solidFill>
                  <a:srgbClr val="00789B"/>
                </a:solidFill>
              </a:rPr>
              <a:t>Matériel intérieur chez le client</a:t>
            </a:r>
          </a:p>
          <a:p>
            <a:r>
              <a:rPr lang="fr-FR"/>
              <a:t>Un équipement placé à l’intérieur de l’habitation</a:t>
            </a:r>
          </a:p>
          <a:p>
            <a:r>
              <a:rPr lang="fr-FR"/>
              <a:t>13x6,5x3,5 cm </a:t>
            </a:r>
          </a:p>
          <a:p>
            <a:endParaRPr lang="fr-FR"/>
          </a:p>
          <a:p>
            <a:endParaRPr lang="fr-FR" sz="2000"/>
          </a:p>
          <a:p>
            <a:r>
              <a:rPr lang="fr-FR" sz="2000">
                <a:latin typeface="Calibri" pitchFamily="34" charset="0"/>
              </a:rPr>
              <a:t> </a:t>
            </a:r>
          </a:p>
        </p:txBody>
      </p: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0725" y="3794125"/>
            <a:ext cx="181927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4808538"/>
            <a:ext cx="6715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4" descr="00-0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ZoneTexte 6"/>
          <p:cNvSpPr txBox="1">
            <a:spLocks noChangeArrowheads="1"/>
          </p:cNvSpPr>
          <p:nvPr/>
        </p:nvSpPr>
        <p:spPr bwMode="auto">
          <a:xfrm>
            <a:off x="549275" y="1939925"/>
            <a:ext cx="8210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5400">
                <a:solidFill>
                  <a:srgbClr val="00789B"/>
                </a:solidFill>
              </a:rPr>
              <a:t>04</a:t>
            </a:r>
            <a:r>
              <a:rPr lang="fr-FR"/>
              <a:t>  </a:t>
            </a:r>
            <a:r>
              <a:rPr lang="fr-FR" sz="3200">
                <a:solidFill>
                  <a:srgbClr val="464646"/>
                </a:solidFill>
              </a:rPr>
              <a:t>Planning </a:t>
            </a:r>
          </a:p>
        </p:txBody>
      </p:sp>
      <p:sp>
        <p:nvSpPr>
          <p:cNvPr id="22533" name="ZoneTexte 8"/>
          <p:cNvSpPr txBox="1">
            <a:spLocks noChangeArrowheads="1"/>
          </p:cNvSpPr>
          <p:nvPr/>
        </p:nvSpPr>
        <p:spPr bwMode="auto">
          <a:xfrm>
            <a:off x="409575" y="6461125"/>
            <a:ext cx="3730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00789B"/>
                </a:solidFill>
                <a:latin typeface="Calibri" pitchFamily="34" charset="0"/>
              </a:rPr>
              <a:t>04</a:t>
            </a:r>
            <a:r>
              <a:rPr lang="fr-FR" sz="1200">
                <a:solidFill>
                  <a:srgbClr val="464646"/>
                </a:solidFill>
                <a:latin typeface="Calibri" pitchFamily="34" charset="0"/>
              </a:rPr>
              <a:t> I Planning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1" descr="BB-0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Image 2" descr="DD-03.png"/>
          <p:cNvPicPr>
            <a:picLocks noChangeAspect="1"/>
          </p:cNvPicPr>
          <p:nvPr/>
        </p:nvPicPr>
        <p:blipFill>
          <a:blip r:embed="rId3"/>
          <a:srcRect t="10268"/>
          <a:stretch>
            <a:fillRect/>
          </a:stretch>
        </p:blipFill>
        <p:spPr bwMode="auto">
          <a:xfrm>
            <a:off x="0" y="-6350"/>
            <a:ext cx="9144000" cy="61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ZoneTexte 4"/>
          <p:cNvSpPr txBox="1">
            <a:spLocks noChangeArrowheads="1"/>
          </p:cNvSpPr>
          <p:nvPr/>
        </p:nvSpPr>
        <p:spPr bwMode="auto">
          <a:xfrm>
            <a:off x="687388" y="130175"/>
            <a:ext cx="8210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>
                <a:solidFill>
                  <a:srgbClr val="464646"/>
                </a:solidFill>
              </a:rPr>
              <a:t>Planning</a:t>
            </a:r>
          </a:p>
          <a:p>
            <a:endParaRPr lang="fr-FR" sz="2000">
              <a:solidFill>
                <a:srgbClr val="464646"/>
              </a:solidFill>
            </a:endParaRPr>
          </a:p>
        </p:txBody>
      </p:sp>
      <p:sp>
        <p:nvSpPr>
          <p:cNvPr id="23557" name="ZoneTexte 5"/>
          <p:cNvSpPr txBox="1">
            <a:spLocks noChangeArrowheads="1"/>
          </p:cNvSpPr>
          <p:nvPr/>
        </p:nvSpPr>
        <p:spPr bwMode="auto">
          <a:xfrm>
            <a:off x="409575" y="6461125"/>
            <a:ext cx="3730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00789B"/>
                </a:solidFill>
                <a:latin typeface="Calibri" pitchFamily="34" charset="0"/>
              </a:rPr>
              <a:t>04</a:t>
            </a:r>
            <a:r>
              <a:rPr lang="fr-FR" sz="1200">
                <a:solidFill>
                  <a:srgbClr val="464646"/>
                </a:solidFill>
                <a:latin typeface="Calibri" pitchFamily="34" charset="0"/>
              </a:rPr>
              <a:t> I Planning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60463" y="1984375"/>
            <a:ext cx="7080250" cy="835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fr-FR" b="1">
                <a:solidFill>
                  <a:srgbClr val="00789B"/>
                </a:solidFill>
              </a:rPr>
              <a:t>&gt; </a:t>
            </a:r>
            <a:r>
              <a:rPr lang="fr-FR" sz="2400" b="1">
                <a:solidFill>
                  <a:srgbClr val="00789B"/>
                </a:solidFill>
              </a:rPr>
              <a:t>Déroulement du pilôte 4G</a:t>
            </a:r>
          </a:p>
          <a:p>
            <a:r>
              <a:rPr lang="fr-FR" sz="2000">
                <a:latin typeface="Calibri" pitchFamily="34" charset="0"/>
              </a:rPr>
              <a:t> </a:t>
            </a:r>
          </a:p>
        </p:txBody>
      </p:sp>
      <p:graphicFrame>
        <p:nvGraphicFramePr>
          <p:cNvPr id="23596" name="Group 44"/>
          <p:cNvGraphicFramePr>
            <a:graphicFrameLocks noGrp="1"/>
          </p:cNvGraphicFramePr>
          <p:nvPr/>
        </p:nvGraphicFramePr>
        <p:xfrm>
          <a:off x="450850" y="2633663"/>
          <a:ext cx="8242300" cy="1590675"/>
        </p:xfrm>
        <a:graphic>
          <a:graphicData uri="http://schemas.openxmlformats.org/drawingml/2006/table">
            <a:tbl>
              <a:tblPr/>
              <a:tblGrid>
                <a:gridCol w="2743200"/>
                <a:gridCol w="2768600"/>
                <a:gridCol w="2730500"/>
              </a:tblGrid>
              <a:tr h="790575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é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virer - Mars 2016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Avril 2016 - Mai 2016 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Juin 2016 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é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ations du R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é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seau 4G 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à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Latrape et Rieux 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Phase de Test chez chez       Bêta-Testeurs 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Lancement de l'offre aux         Haut-Garonnais 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é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ligibles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 4" descr="00-0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ZoneTexte 6"/>
          <p:cNvSpPr txBox="1">
            <a:spLocks noChangeArrowheads="1"/>
          </p:cNvSpPr>
          <p:nvPr/>
        </p:nvSpPr>
        <p:spPr bwMode="auto">
          <a:xfrm>
            <a:off x="549275" y="1939925"/>
            <a:ext cx="8210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5400">
                <a:solidFill>
                  <a:srgbClr val="00789B"/>
                </a:solidFill>
              </a:rPr>
              <a:t>01</a:t>
            </a:r>
            <a:r>
              <a:rPr lang="fr-FR"/>
              <a:t>  </a:t>
            </a:r>
            <a:r>
              <a:rPr lang="fr-FR" sz="3200">
                <a:solidFill>
                  <a:srgbClr val="464646"/>
                </a:solidFill>
              </a:rPr>
              <a:t>Historique</a:t>
            </a:r>
          </a:p>
        </p:txBody>
      </p:sp>
      <p:sp>
        <p:nvSpPr>
          <p:cNvPr id="14339" name="ZoneTexte 7"/>
          <p:cNvSpPr txBox="1">
            <a:spLocks noChangeArrowheads="1"/>
          </p:cNvSpPr>
          <p:nvPr/>
        </p:nvSpPr>
        <p:spPr bwMode="auto">
          <a:xfrm>
            <a:off x="1390650" y="3590925"/>
            <a:ext cx="56991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464646"/>
                </a:solidFill>
              </a:rPr>
              <a:t>Rappel sur la notion de Haut Débit et Très Haut Débit</a:t>
            </a:r>
          </a:p>
          <a:p>
            <a:r>
              <a:rPr lang="fr-FR">
                <a:solidFill>
                  <a:srgbClr val="464646"/>
                </a:solidFill>
              </a:rPr>
              <a:t>Rappel des actions Passées</a:t>
            </a:r>
          </a:p>
          <a:p>
            <a:endParaRPr lang="fr-FR">
              <a:solidFill>
                <a:srgbClr val="464646"/>
              </a:solidFill>
            </a:endParaRPr>
          </a:p>
        </p:txBody>
      </p:sp>
      <p:sp>
        <p:nvSpPr>
          <p:cNvPr id="14340" name="ZoneTexte 8"/>
          <p:cNvSpPr txBox="1">
            <a:spLocks noChangeArrowheads="1"/>
          </p:cNvSpPr>
          <p:nvPr/>
        </p:nvSpPr>
        <p:spPr bwMode="auto">
          <a:xfrm>
            <a:off x="409575" y="6461125"/>
            <a:ext cx="3730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00789B"/>
                </a:solidFill>
                <a:latin typeface="Calibri" pitchFamily="34" charset="0"/>
              </a:rPr>
              <a:t>01</a:t>
            </a:r>
            <a:r>
              <a:rPr lang="fr-FR" sz="1200">
                <a:solidFill>
                  <a:srgbClr val="464646"/>
                </a:solidFill>
                <a:latin typeface="Calibri" pitchFamily="34" charset="0"/>
              </a:rPr>
              <a:t> I Historique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 1" descr="BB-0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Image 2" descr="DD-03.png"/>
          <p:cNvPicPr>
            <a:picLocks noChangeAspect="1"/>
          </p:cNvPicPr>
          <p:nvPr/>
        </p:nvPicPr>
        <p:blipFill>
          <a:blip r:embed="rId3"/>
          <a:srcRect t="10268"/>
          <a:stretch>
            <a:fillRect/>
          </a:stretch>
        </p:blipFill>
        <p:spPr bwMode="auto">
          <a:xfrm>
            <a:off x="0" y="-6350"/>
            <a:ext cx="9144000" cy="61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ZoneTexte 4"/>
          <p:cNvSpPr txBox="1">
            <a:spLocks noChangeArrowheads="1"/>
          </p:cNvSpPr>
          <p:nvPr/>
        </p:nvSpPr>
        <p:spPr bwMode="auto">
          <a:xfrm>
            <a:off x="687388" y="130175"/>
            <a:ext cx="8210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>
                <a:solidFill>
                  <a:srgbClr val="464646"/>
                </a:solidFill>
              </a:rPr>
              <a:t>Historique</a:t>
            </a:r>
          </a:p>
          <a:p>
            <a:r>
              <a:rPr lang="fr-FR">
                <a:solidFill>
                  <a:srgbClr val="464646"/>
                </a:solidFill>
              </a:rPr>
              <a:t>Rappel sur la notion de Haut Débit</a:t>
            </a:r>
          </a:p>
        </p:txBody>
      </p:sp>
      <p:sp>
        <p:nvSpPr>
          <p:cNvPr id="24581" name="ZoneTexte 5"/>
          <p:cNvSpPr txBox="1">
            <a:spLocks noChangeArrowheads="1"/>
          </p:cNvSpPr>
          <p:nvPr/>
        </p:nvSpPr>
        <p:spPr bwMode="auto">
          <a:xfrm>
            <a:off x="409575" y="6461125"/>
            <a:ext cx="373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00789B"/>
                </a:solidFill>
                <a:latin typeface="Calibri" pitchFamily="34" charset="0"/>
              </a:rPr>
              <a:t>01</a:t>
            </a:r>
            <a:r>
              <a:rPr lang="fr-FR" sz="1200">
                <a:solidFill>
                  <a:srgbClr val="464646"/>
                </a:solidFill>
                <a:latin typeface="Calibri" pitchFamily="34" charset="0"/>
              </a:rPr>
              <a:t> I Historique</a:t>
            </a:r>
          </a:p>
          <a:p>
            <a:endParaRPr lang="fr-FR" sz="1200">
              <a:solidFill>
                <a:srgbClr val="464646"/>
              </a:solidFill>
              <a:latin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60463" y="1603375"/>
            <a:ext cx="7080250" cy="437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fr-FR" sz="2400" b="1">
                <a:solidFill>
                  <a:srgbClr val="00789B"/>
                </a:solidFill>
              </a:rPr>
              <a:t>Qu’est-ce que le haut-débit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fr-FR">
                <a:solidFill>
                  <a:srgbClr val="464646"/>
                </a:solidFill>
              </a:rPr>
              <a:t>En France, selon l'</a:t>
            </a:r>
            <a:r>
              <a:rPr lang="fr-FR">
                <a:solidFill>
                  <a:srgbClr val="464646"/>
                </a:solidFill>
                <a:hlinkClick r:id="rId4" tooltip="Arcep"/>
              </a:rPr>
              <a:t>Arcep</a:t>
            </a:r>
            <a:r>
              <a:rPr lang="fr-FR">
                <a:solidFill>
                  <a:srgbClr val="464646"/>
                </a:solidFill>
              </a:rPr>
              <a:t>, le haut débit est compris entre 512 kilobits et 30 mégabits par seconde.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fr-FR">
              <a:solidFill>
                <a:srgbClr val="464646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fr-FR" sz="1400">
                <a:solidFill>
                  <a:srgbClr val="464646"/>
                </a:solidFill>
              </a:rPr>
              <a:t>Source : Wikipédia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fr-FR" sz="1400">
              <a:solidFill>
                <a:srgbClr val="464646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fr-FR">
                <a:solidFill>
                  <a:srgbClr val="464646"/>
                </a:solidFill>
              </a:rPr>
              <a:t>Le terme de débit désigne la quantité d’informations qu’un réseau permet de transférer en un temps donné. Il est exprimé en « bit », une unité de mesure de la quantité de données susceptible de circuler dans un réseau .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fr-FR">
                <a:solidFill>
                  <a:srgbClr val="464646"/>
                </a:solidFill>
              </a:rPr>
              <a:t>Plus le débit est élevé, plus la vitesse de téléchargement des données (documents, vidéos, musiques, etc.) est rapide.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fr-FR" sz="1400">
                <a:solidFill>
                  <a:srgbClr val="464646"/>
                </a:solidFill>
              </a:rPr>
              <a:t>Source : http://www.francethd.fr</a:t>
            </a:r>
            <a:r>
              <a:rPr lang="fr-FR" sz="2000">
                <a:solidFill>
                  <a:srgbClr val="464646"/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1" descr="BB-0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Image 2" descr="DD-03.png"/>
          <p:cNvPicPr>
            <a:picLocks noChangeAspect="1"/>
          </p:cNvPicPr>
          <p:nvPr/>
        </p:nvPicPr>
        <p:blipFill>
          <a:blip r:embed="rId3"/>
          <a:srcRect t="10268"/>
          <a:stretch>
            <a:fillRect/>
          </a:stretch>
        </p:blipFill>
        <p:spPr bwMode="auto">
          <a:xfrm>
            <a:off x="0" y="-6350"/>
            <a:ext cx="9144000" cy="61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ZoneTexte 4"/>
          <p:cNvSpPr txBox="1">
            <a:spLocks noChangeArrowheads="1"/>
          </p:cNvSpPr>
          <p:nvPr/>
        </p:nvSpPr>
        <p:spPr bwMode="auto">
          <a:xfrm>
            <a:off x="687388" y="130175"/>
            <a:ext cx="8210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>
                <a:solidFill>
                  <a:srgbClr val="464646"/>
                </a:solidFill>
              </a:rPr>
              <a:t>Historique</a:t>
            </a:r>
          </a:p>
          <a:p>
            <a:r>
              <a:rPr lang="fr-FR">
                <a:solidFill>
                  <a:srgbClr val="464646"/>
                </a:solidFill>
              </a:rPr>
              <a:t>Rappel sur la notion de Très Haut Débit</a:t>
            </a:r>
          </a:p>
        </p:txBody>
      </p:sp>
      <p:sp>
        <p:nvSpPr>
          <p:cNvPr id="25605" name="ZoneTexte 5"/>
          <p:cNvSpPr txBox="1">
            <a:spLocks noChangeArrowheads="1"/>
          </p:cNvSpPr>
          <p:nvPr/>
        </p:nvSpPr>
        <p:spPr bwMode="auto">
          <a:xfrm>
            <a:off x="409575" y="6461125"/>
            <a:ext cx="373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00789B"/>
                </a:solidFill>
                <a:latin typeface="Calibri" pitchFamily="34" charset="0"/>
              </a:rPr>
              <a:t>01</a:t>
            </a:r>
            <a:r>
              <a:rPr lang="fr-FR" sz="1200">
                <a:solidFill>
                  <a:srgbClr val="464646"/>
                </a:solidFill>
                <a:latin typeface="Calibri" pitchFamily="34" charset="0"/>
              </a:rPr>
              <a:t> I Historique</a:t>
            </a:r>
          </a:p>
          <a:p>
            <a:endParaRPr lang="fr-FR" sz="1200">
              <a:solidFill>
                <a:srgbClr val="464646"/>
              </a:solidFill>
              <a:latin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60463" y="1776413"/>
            <a:ext cx="7080250" cy="2949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fr-FR" sz="2400" b="1">
                <a:solidFill>
                  <a:srgbClr val="00789B"/>
                </a:solidFill>
              </a:rPr>
              <a:t>Qu’est-ce que le très haut-débit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fr-FR" sz="2400" b="1">
              <a:solidFill>
                <a:srgbClr val="464646"/>
              </a:solidFill>
            </a:endParaRP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r>
              <a:rPr lang="fr-FR">
                <a:solidFill>
                  <a:srgbClr val="464646"/>
                </a:solidFill>
              </a:rPr>
              <a:t>Un réseau très haut débit est un réseau d'accès à Internet qui permet d'envoyer et de recevoir un grand nombre de données (documents, photos, vidéos, etc.) dans un temps court</a:t>
            </a:r>
            <a:r>
              <a:rPr lang="fr-FR" b="1">
                <a:solidFill>
                  <a:srgbClr val="464646"/>
                </a:solidFill>
              </a:rPr>
              <a:t>. </a:t>
            </a: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endParaRPr lang="fr-FR" b="1">
              <a:solidFill>
                <a:srgbClr val="464646"/>
              </a:solidFill>
            </a:endParaRP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r>
              <a:rPr lang="fr-FR" b="1">
                <a:solidFill>
                  <a:srgbClr val="464646"/>
                </a:solidFill>
              </a:rPr>
              <a:t>Cet accès à Internet est considéré à « très haut débit » dès que le débit est supérieur à 30 Mégabits par seconde</a:t>
            </a:r>
            <a:r>
              <a:rPr lang="fr-FR">
                <a:solidFill>
                  <a:srgbClr val="464646"/>
                </a:solidFill>
              </a:rPr>
              <a:t>.</a:t>
            </a:r>
            <a:r>
              <a:rPr lang="fr-FR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 1" descr="BB-0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Image 2" descr="DD-03.png"/>
          <p:cNvPicPr>
            <a:picLocks noChangeAspect="1"/>
          </p:cNvPicPr>
          <p:nvPr/>
        </p:nvPicPr>
        <p:blipFill>
          <a:blip r:embed="rId3"/>
          <a:srcRect t="10268"/>
          <a:stretch>
            <a:fillRect/>
          </a:stretch>
        </p:blipFill>
        <p:spPr bwMode="auto">
          <a:xfrm>
            <a:off x="0" y="-6350"/>
            <a:ext cx="9144000" cy="61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ZoneTexte 4"/>
          <p:cNvSpPr txBox="1">
            <a:spLocks noChangeArrowheads="1"/>
          </p:cNvSpPr>
          <p:nvPr/>
        </p:nvSpPr>
        <p:spPr bwMode="auto">
          <a:xfrm>
            <a:off x="687388" y="130175"/>
            <a:ext cx="8210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>
                <a:solidFill>
                  <a:srgbClr val="464646"/>
                </a:solidFill>
              </a:rPr>
              <a:t>Historique</a:t>
            </a:r>
          </a:p>
          <a:p>
            <a:endParaRPr lang="fr-FR" sz="3600">
              <a:solidFill>
                <a:srgbClr val="464646"/>
              </a:solidFill>
            </a:endParaRPr>
          </a:p>
        </p:txBody>
      </p:sp>
      <p:sp>
        <p:nvSpPr>
          <p:cNvPr id="15364" name="ZoneTexte 5"/>
          <p:cNvSpPr txBox="1">
            <a:spLocks noChangeArrowheads="1"/>
          </p:cNvSpPr>
          <p:nvPr/>
        </p:nvSpPr>
        <p:spPr bwMode="auto">
          <a:xfrm>
            <a:off x="409575" y="6461125"/>
            <a:ext cx="373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00789B"/>
                </a:solidFill>
                <a:latin typeface="Calibri" pitchFamily="34" charset="0"/>
              </a:rPr>
              <a:t>01</a:t>
            </a:r>
            <a:r>
              <a:rPr lang="fr-FR" sz="1200">
                <a:solidFill>
                  <a:srgbClr val="464646"/>
                </a:solidFill>
                <a:latin typeface="Calibri" pitchFamily="34" charset="0"/>
              </a:rPr>
              <a:t> I Historique</a:t>
            </a:r>
          </a:p>
          <a:p>
            <a:endParaRPr lang="fr-FR" sz="1200">
              <a:solidFill>
                <a:srgbClr val="464646"/>
              </a:solidFill>
              <a:latin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60463" y="1776413"/>
            <a:ext cx="7080250" cy="4368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fr-FR" sz="2400" b="1">
                <a:solidFill>
                  <a:srgbClr val="00789B"/>
                </a:solidFill>
              </a:rPr>
              <a:t>Rappel des actions passés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fr-FR" sz="2000">
                <a:solidFill>
                  <a:srgbClr val="464646"/>
                </a:solidFill>
              </a:rPr>
              <a:t>Toujours soucieux de réduire les inégalités entre les hauts-garonnais, le Conseil départemental s’est engagé dans la couverture des zones blanches internet.</a:t>
            </a:r>
          </a:p>
          <a:p>
            <a:endParaRPr lang="fr-FR" sz="2000">
              <a:solidFill>
                <a:srgbClr val="464646"/>
              </a:solidFill>
            </a:endParaRPr>
          </a:p>
          <a:p>
            <a:r>
              <a:rPr lang="fr-FR" sz="2000">
                <a:solidFill>
                  <a:srgbClr val="464646"/>
                </a:solidFill>
              </a:rPr>
              <a:t>En 2007, 141 communes avaient été identifiées comme étant non couverture en ADSL.</a:t>
            </a:r>
          </a:p>
          <a:p>
            <a:endParaRPr lang="fr-FR" sz="2000">
              <a:solidFill>
                <a:srgbClr val="464646"/>
              </a:solidFill>
            </a:endParaRPr>
          </a:p>
          <a:p>
            <a:r>
              <a:rPr lang="fr-FR" sz="2000">
                <a:solidFill>
                  <a:srgbClr val="464646"/>
                </a:solidFill>
              </a:rPr>
              <a:t>Le réseau Wimax /Wifi avait été mis en place pour couvrir ses zones.</a:t>
            </a:r>
          </a:p>
          <a:p>
            <a:endParaRPr lang="fr-FR" sz="2000">
              <a:solidFill>
                <a:srgbClr val="464646"/>
              </a:solidFill>
            </a:endParaRPr>
          </a:p>
          <a:p>
            <a:r>
              <a:rPr lang="fr-FR" sz="2000">
                <a:solidFill>
                  <a:srgbClr val="464646"/>
                </a:solidFill>
              </a:rPr>
              <a:t>Les offres Wimax/Wifi permettent d’avoir un accès internet à 4 Mbps.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363" y="1516063"/>
            <a:ext cx="3879850" cy="4737100"/>
          </a:xfrm>
          <a:prstGeom prst="rect">
            <a:avLst/>
          </a:prstGeom>
          <a:noFill/>
        </p:spPr>
      </p:pic>
      <p:pic>
        <p:nvPicPr>
          <p:cNvPr id="26626" name="Image 1" descr="BB-0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Image 2" descr="DD-03.png"/>
          <p:cNvPicPr>
            <a:picLocks noChangeAspect="1"/>
          </p:cNvPicPr>
          <p:nvPr/>
        </p:nvPicPr>
        <p:blipFill>
          <a:blip r:embed="rId4"/>
          <a:srcRect t="10268"/>
          <a:stretch>
            <a:fillRect/>
          </a:stretch>
        </p:blipFill>
        <p:spPr bwMode="auto">
          <a:xfrm>
            <a:off x="0" y="-6350"/>
            <a:ext cx="9144000" cy="61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ZoneTexte 4"/>
          <p:cNvSpPr txBox="1">
            <a:spLocks noChangeArrowheads="1"/>
          </p:cNvSpPr>
          <p:nvPr/>
        </p:nvSpPr>
        <p:spPr bwMode="auto">
          <a:xfrm>
            <a:off x="687388" y="130175"/>
            <a:ext cx="8210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>
                <a:solidFill>
                  <a:srgbClr val="464646"/>
                </a:solidFill>
              </a:rPr>
              <a:t>Historique</a:t>
            </a:r>
          </a:p>
          <a:p>
            <a:r>
              <a:rPr lang="fr-FR">
                <a:solidFill>
                  <a:srgbClr val="464646"/>
                </a:solidFill>
              </a:rPr>
              <a:t>Couverture départementale Haut Débit Grand Public</a:t>
            </a:r>
          </a:p>
        </p:txBody>
      </p:sp>
      <p:sp>
        <p:nvSpPr>
          <p:cNvPr id="26629" name="ZoneTexte 5"/>
          <p:cNvSpPr txBox="1">
            <a:spLocks noChangeArrowheads="1"/>
          </p:cNvSpPr>
          <p:nvPr/>
        </p:nvSpPr>
        <p:spPr bwMode="auto">
          <a:xfrm>
            <a:off x="409575" y="6461125"/>
            <a:ext cx="3730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00789B"/>
                </a:solidFill>
                <a:latin typeface="Calibri" pitchFamily="34" charset="0"/>
              </a:rPr>
              <a:t>01</a:t>
            </a:r>
            <a:r>
              <a:rPr lang="fr-FR" sz="1200">
                <a:solidFill>
                  <a:srgbClr val="464646"/>
                </a:solidFill>
                <a:latin typeface="Calibri" pitchFamily="34" charset="0"/>
              </a:rPr>
              <a:t> I Historique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60463" y="1776413"/>
            <a:ext cx="2801937" cy="895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fr-FR" sz="2400" b="1">
              <a:solidFill>
                <a:srgbClr val="00789B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fr-FR" sz="2000"/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5213" y="1516063"/>
            <a:ext cx="3851275" cy="4122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1" descr="BB-0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Image 2" descr="DD-03.png"/>
          <p:cNvPicPr>
            <a:picLocks noChangeAspect="1"/>
          </p:cNvPicPr>
          <p:nvPr/>
        </p:nvPicPr>
        <p:blipFill>
          <a:blip r:embed="rId3"/>
          <a:srcRect t="10268"/>
          <a:stretch>
            <a:fillRect/>
          </a:stretch>
        </p:blipFill>
        <p:spPr bwMode="auto">
          <a:xfrm>
            <a:off x="0" y="-6350"/>
            <a:ext cx="9144000" cy="61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ZoneTexte 4"/>
          <p:cNvSpPr txBox="1">
            <a:spLocks noChangeArrowheads="1"/>
          </p:cNvSpPr>
          <p:nvPr/>
        </p:nvSpPr>
        <p:spPr bwMode="auto">
          <a:xfrm>
            <a:off x="687388" y="130175"/>
            <a:ext cx="8210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>
                <a:solidFill>
                  <a:srgbClr val="464646"/>
                </a:solidFill>
              </a:rPr>
              <a:t>Historique</a:t>
            </a:r>
          </a:p>
          <a:p>
            <a:endParaRPr lang="fr-FR" sz="3600">
              <a:solidFill>
                <a:srgbClr val="464646"/>
              </a:solidFill>
            </a:endParaRPr>
          </a:p>
        </p:txBody>
      </p:sp>
      <p:sp>
        <p:nvSpPr>
          <p:cNvPr id="27653" name="ZoneTexte 5"/>
          <p:cNvSpPr txBox="1">
            <a:spLocks noChangeArrowheads="1"/>
          </p:cNvSpPr>
          <p:nvPr/>
        </p:nvSpPr>
        <p:spPr bwMode="auto">
          <a:xfrm>
            <a:off x="409575" y="6461125"/>
            <a:ext cx="373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00789B"/>
                </a:solidFill>
              </a:rPr>
              <a:t>01</a:t>
            </a:r>
            <a:r>
              <a:rPr lang="fr-FR" sz="1200">
                <a:solidFill>
                  <a:srgbClr val="464646"/>
                </a:solidFill>
              </a:rPr>
              <a:t> I Historique</a:t>
            </a:r>
          </a:p>
          <a:p>
            <a:endParaRPr lang="fr-FR" sz="1200">
              <a:solidFill>
                <a:srgbClr val="464646"/>
              </a:solidFill>
              <a:latin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60463" y="1776413"/>
            <a:ext cx="7080250" cy="4368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fr-FR" sz="2400" b="1">
                <a:solidFill>
                  <a:srgbClr val="00789B"/>
                </a:solidFill>
              </a:rPr>
              <a:t>Rappel des actions passés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fr-FR" sz="2000"/>
              <a:t>Toujours soucieux de réduire les inégalités entre les hauts-garonnais, le Conseil départemental s’engagé dans la couverture des zones blanche internet.</a:t>
            </a:r>
          </a:p>
          <a:p>
            <a:endParaRPr lang="fr-FR" sz="2000"/>
          </a:p>
          <a:p>
            <a:r>
              <a:rPr lang="fr-FR" sz="2000"/>
              <a:t>En 2007, 141 communes avaient été identifiées comme étant non couverture en ADSL.</a:t>
            </a:r>
          </a:p>
          <a:p>
            <a:endParaRPr lang="fr-FR" sz="2000"/>
          </a:p>
          <a:p>
            <a:r>
              <a:rPr lang="fr-FR" sz="2000"/>
              <a:t>Le réseau Wimax /Wifi avait été mis en place pour couvrir ses zones.</a:t>
            </a:r>
          </a:p>
          <a:p>
            <a:endParaRPr lang="fr-FR" sz="2000"/>
          </a:p>
          <a:p>
            <a:r>
              <a:rPr lang="fr-FR" sz="2000"/>
              <a:t>Les offres Wimax permettent d’avoir un accès internet à 4 Mbps.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4" descr="00-0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ZoneTexte 6"/>
          <p:cNvSpPr txBox="1">
            <a:spLocks noChangeArrowheads="1"/>
          </p:cNvSpPr>
          <p:nvPr/>
        </p:nvSpPr>
        <p:spPr bwMode="auto">
          <a:xfrm>
            <a:off x="549275" y="1939925"/>
            <a:ext cx="8210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5400">
                <a:solidFill>
                  <a:srgbClr val="00789B"/>
                </a:solidFill>
              </a:rPr>
              <a:t>02</a:t>
            </a:r>
            <a:r>
              <a:rPr lang="fr-FR"/>
              <a:t>  </a:t>
            </a:r>
            <a:r>
              <a:rPr lang="fr-FR" sz="3200">
                <a:solidFill>
                  <a:srgbClr val="464646"/>
                </a:solidFill>
              </a:rPr>
              <a:t>Objectif du futur réseau 4G fixe</a:t>
            </a:r>
          </a:p>
        </p:txBody>
      </p:sp>
      <p:sp>
        <p:nvSpPr>
          <p:cNvPr id="18436" name="ZoneTexte 7"/>
          <p:cNvSpPr txBox="1">
            <a:spLocks noChangeArrowheads="1"/>
          </p:cNvSpPr>
          <p:nvPr/>
        </p:nvSpPr>
        <p:spPr bwMode="auto">
          <a:xfrm>
            <a:off x="1390650" y="3590925"/>
            <a:ext cx="5699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464646"/>
                </a:solidFill>
              </a:rPr>
              <a:t>Définition de la 4G</a:t>
            </a:r>
          </a:p>
          <a:p>
            <a:r>
              <a:rPr lang="fr-FR">
                <a:solidFill>
                  <a:srgbClr val="464646"/>
                </a:solidFill>
              </a:rPr>
              <a:t>Choix de la 4G fixe</a:t>
            </a:r>
          </a:p>
        </p:txBody>
      </p:sp>
      <p:sp>
        <p:nvSpPr>
          <p:cNvPr id="18437" name="ZoneTexte 8"/>
          <p:cNvSpPr txBox="1">
            <a:spLocks noChangeArrowheads="1"/>
          </p:cNvSpPr>
          <p:nvPr/>
        </p:nvSpPr>
        <p:spPr bwMode="auto">
          <a:xfrm>
            <a:off x="409575" y="6461125"/>
            <a:ext cx="3730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00789B"/>
                </a:solidFill>
                <a:latin typeface="Calibri" pitchFamily="34" charset="0"/>
              </a:rPr>
              <a:t>02</a:t>
            </a:r>
            <a:r>
              <a:rPr lang="fr-FR" sz="1200">
                <a:solidFill>
                  <a:srgbClr val="464646"/>
                </a:solidFill>
                <a:latin typeface="Calibri" pitchFamily="34" charset="0"/>
              </a:rPr>
              <a:t> I Objectif du futur réseau 4G fixe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 1" descr="BB-0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Image 2" descr="DD-03.png"/>
          <p:cNvPicPr>
            <a:picLocks noChangeAspect="1"/>
          </p:cNvPicPr>
          <p:nvPr/>
        </p:nvPicPr>
        <p:blipFill>
          <a:blip r:embed="rId3"/>
          <a:srcRect t="10268"/>
          <a:stretch>
            <a:fillRect/>
          </a:stretch>
        </p:blipFill>
        <p:spPr bwMode="auto">
          <a:xfrm>
            <a:off x="0" y="1588"/>
            <a:ext cx="9144000" cy="615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ZoneTexte 4"/>
          <p:cNvSpPr txBox="1">
            <a:spLocks noChangeArrowheads="1"/>
          </p:cNvSpPr>
          <p:nvPr/>
        </p:nvSpPr>
        <p:spPr bwMode="auto">
          <a:xfrm>
            <a:off x="687388" y="130175"/>
            <a:ext cx="8210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>
                <a:solidFill>
                  <a:srgbClr val="464646"/>
                </a:solidFill>
              </a:rPr>
              <a:t>Objectif du futur réseau 4G fixe</a:t>
            </a:r>
          </a:p>
          <a:p>
            <a:r>
              <a:rPr lang="fr-FR" sz="2000">
                <a:solidFill>
                  <a:srgbClr val="464646"/>
                </a:solidFill>
              </a:rPr>
              <a:t>Définition de la 4G </a:t>
            </a:r>
          </a:p>
        </p:txBody>
      </p:sp>
      <p:sp>
        <p:nvSpPr>
          <p:cNvPr id="30725" name="ZoneTexte 5"/>
          <p:cNvSpPr txBox="1">
            <a:spLocks noChangeArrowheads="1"/>
          </p:cNvSpPr>
          <p:nvPr/>
        </p:nvSpPr>
        <p:spPr bwMode="auto">
          <a:xfrm>
            <a:off x="409575" y="6461125"/>
            <a:ext cx="3730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00789B"/>
                </a:solidFill>
                <a:latin typeface="Calibri" pitchFamily="34" charset="0"/>
              </a:rPr>
              <a:t>02</a:t>
            </a:r>
            <a:r>
              <a:rPr lang="fr-FR" sz="1200">
                <a:solidFill>
                  <a:srgbClr val="464646"/>
                </a:solidFill>
                <a:latin typeface="Calibri" pitchFamily="34" charset="0"/>
              </a:rPr>
              <a:t> I Objectif du futur réseau 4G fixe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60463" y="1728788"/>
            <a:ext cx="7080250" cy="4424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 b="1">
                <a:solidFill>
                  <a:srgbClr val="00789B"/>
                </a:solidFill>
              </a:rPr>
              <a:t>La « 4G LTE »</a:t>
            </a:r>
          </a:p>
          <a:p>
            <a:r>
              <a:rPr lang="fr-FR"/>
              <a:t>4G pour réseau de 4éme génération</a:t>
            </a:r>
          </a:p>
          <a:p>
            <a:r>
              <a:rPr lang="fr-FR"/>
              <a:t>LTE pour Long Term Evolution</a:t>
            </a:r>
          </a:p>
          <a:p>
            <a:endParaRPr lang="fr-FR" b="1"/>
          </a:p>
          <a:p>
            <a:r>
              <a:rPr lang="fr-FR" b="1">
                <a:solidFill>
                  <a:srgbClr val="00789B"/>
                </a:solidFill>
              </a:rPr>
              <a:t>Quelles différences entre les normes ?</a:t>
            </a:r>
          </a:p>
          <a:p>
            <a:r>
              <a:rPr lang="fr-FR"/>
              <a:t>2G jusqu’à 0,3 Mb/s       3G jusqu’à 1,9 Mb/s    4G jusqu’à 150 Mb/s         5G jusqu’à 50 </a:t>
            </a:r>
            <a:r>
              <a:rPr lang="fr-FR" u="sng"/>
              <a:t>G</a:t>
            </a:r>
            <a:r>
              <a:rPr lang="fr-FR"/>
              <a:t>b/s</a:t>
            </a:r>
          </a:p>
          <a:p>
            <a:endParaRPr lang="fr-FR" b="1"/>
          </a:p>
          <a:p>
            <a:r>
              <a:rPr lang="fr-FR" b="1">
                <a:solidFill>
                  <a:srgbClr val="00789B"/>
                </a:solidFill>
              </a:rPr>
              <a:t>4G fixe et 4G mobile quelle différence ?</a:t>
            </a:r>
          </a:p>
          <a:p>
            <a:r>
              <a:rPr lang="fr-FR"/>
              <a:t>Bascule d’une antenne à une autre sans coupure de connexion</a:t>
            </a:r>
          </a:p>
          <a:p>
            <a:r>
              <a:rPr lang="fr-FR"/>
              <a:t>Autorisation restreinte aux opérateurs mobiles</a:t>
            </a:r>
          </a:p>
          <a:p>
            <a:endParaRPr lang="fr-FR"/>
          </a:p>
          <a:p>
            <a:r>
              <a:rPr lang="fr-FR" b="1">
                <a:solidFill>
                  <a:srgbClr val="00789B"/>
                </a:solidFill>
              </a:rPr>
              <a:t>Le projet pilote évoqué ici sera mené en 4G Fixe (Freqce. 3,5 Ghz) et ce pour la première fois en France.</a:t>
            </a:r>
          </a:p>
          <a:p>
            <a:endParaRPr lang="fr-FR" b="1">
              <a:solidFill>
                <a:srgbClr val="00789B"/>
              </a:solidFill>
            </a:endParaRPr>
          </a:p>
          <a:p>
            <a:r>
              <a:rPr lang="fr-FR" sz="1400">
                <a:solidFill>
                  <a:srgbClr val="464646"/>
                </a:solidFill>
              </a:rPr>
              <a:t>Source : Altitude Infrastructure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805</Words>
  <Application>Microsoft Macintosh PowerPoint</Application>
  <PresentationFormat>Affichage à l'écran (4:3)</PresentationFormat>
  <Paragraphs>142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Calibri</vt:lpstr>
      <vt:lpstr>Arial</vt:lpstr>
      <vt:lpstr>Wingdings</vt:lpstr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idg</dc:creator>
  <cp:lastModifiedBy>rossini.c</cp:lastModifiedBy>
  <cp:revision>35</cp:revision>
  <cp:lastPrinted>2015-10-23T15:43:47Z</cp:lastPrinted>
  <dcterms:created xsi:type="dcterms:W3CDTF">2015-10-23T14:48:31Z</dcterms:created>
  <dcterms:modified xsi:type="dcterms:W3CDTF">2016-02-17T16:17:45Z</dcterms:modified>
</cp:coreProperties>
</file>